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11" r:id="rId3"/>
    <p:sldId id="299" r:id="rId4"/>
    <p:sldId id="261" r:id="rId5"/>
    <p:sldId id="262" r:id="rId6"/>
    <p:sldId id="291" r:id="rId7"/>
    <p:sldId id="288" r:id="rId8"/>
    <p:sldId id="264" r:id="rId9"/>
    <p:sldId id="265" r:id="rId10"/>
    <p:sldId id="279" r:id="rId11"/>
    <p:sldId id="278" r:id="rId12"/>
    <p:sldId id="307" r:id="rId13"/>
    <p:sldId id="308" r:id="rId14"/>
    <p:sldId id="309" r:id="rId15"/>
    <p:sldId id="306" r:id="rId16"/>
    <p:sldId id="267" r:id="rId17"/>
    <p:sldId id="305" r:id="rId18"/>
    <p:sldId id="300" r:id="rId19"/>
    <p:sldId id="280" r:id="rId20"/>
    <p:sldId id="281" r:id="rId21"/>
    <p:sldId id="268" r:id="rId22"/>
    <p:sldId id="269" r:id="rId23"/>
    <p:sldId id="282" r:id="rId24"/>
    <p:sldId id="283" r:id="rId25"/>
    <p:sldId id="271" r:id="rId26"/>
    <p:sldId id="284" r:id="rId27"/>
    <p:sldId id="310" r:id="rId28"/>
    <p:sldId id="272" r:id="rId29"/>
    <p:sldId id="292" r:id="rId30"/>
    <p:sldId id="273" r:id="rId31"/>
    <p:sldId id="293" r:id="rId32"/>
    <p:sldId id="274" r:id="rId33"/>
    <p:sldId id="277" r:id="rId34"/>
    <p:sldId id="289" r:id="rId35"/>
    <p:sldId id="276" r:id="rId36"/>
    <p:sldId id="304" r:id="rId37"/>
    <p:sldId id="303" r:id="rId38"/>
    <p:sldId id="302" r:id="rId39"/>
    <p:sldId id="30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5"/>
    <p:restoredTop sz="94525"/>
  </p:normalViewPr>
  <p:slideViewPr>
    <p:cSldViewPr snapToGrid="0" snapToObjects="1">
      <p:cViewPr>
        <p:scale>
          <a:sx n="112" d="100"/>
          <a:sy n="112" d="100"/>
        </p:scale>
        <p:origin x="49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C6419-BA23-774D-B0C8-E00CA118EF5A}" type="datetimeFigureOut">
              <a:rPr lang="en-US" smtClean="0"/>
              <a:t>5/1/20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536AB-C380-7D45-B0EF-3EA1BB4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5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action-design.org/literature/topics/test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(of a person) in a state of physical or mental collapse caused by overwork or stress.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"she felt burned out, an empty shell"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1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20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33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70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3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75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98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51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91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Empathise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Define (the problem), Ideate, Prototype,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What is Test?"/>
              </a:rPr>
              <a:t>Test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536AB-C380-7D45-B0EF-3EA1BB402C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8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2F91-BB81-CD49-8BF1-069F7D2BE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08CFF-E6CF-2C4B-A113-10E4A4942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1E9ED-5A00-4443-A3E7-29EA80AA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6066B-35E1-3445-B8E1-D104F66E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9FBCD-EE46-D644-B69D-6A72101C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43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0B6E-481B-E748-AF4D-163646A23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6632B-8570-1445-B8B2-3285F736A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43B32-02B6-E74D-86B0-B7C0215E6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5A578-09DE-B04F-8BB6-E7DDDCDB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FB09B-5056-5342-8919-744A4836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69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FAAE9D-562A-BE43-BC33-4F0E0C50D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43AF1-01D7-644C-9EC4-8D8107B27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9CF4E-5C70-4A46-AC0C-17484FC1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95C5E-FAB9-C042-A48D-FF0BABE65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ADEFF-5245-5E46-BDBE-AF38C867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7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CA2C6-F5F7-6643-8F46-114A6B49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8B71-BFA1-F64B-9881-A557B067C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396EF-ADEB-B649-A53A-5442AB4D7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65BC7-7DE3-2B44-922D-8BE265FA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4731C-F1FD-DC42-BFB0-4798A0F6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3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C7C0-B706-C347-A8D8-721A1F7D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303A5-2761-024A-BF37-A0389BC5E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605F7-8FA0-D44C-814F-13B45A708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5D4FD-16E6-544A-BC6F-E085E357D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EC80C-9C8E-524F-B90C-2549DACA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1B99-5E33-D74F-911F-59E3FF79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EAA54-4283-2046-A4B8-B904A3F8B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AEAD4-AE5D-7D4A-BD50-36D493BE2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D9951-4D87-B348-BE56-FB0CDAF9E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CE86D-93A6-DE45-88CF-CA5466DE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EEC47-38B1-C844-B228-0FDC151E3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2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9DD7-4655-114C-A076-835B6C00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CF136-5E59-9843-8000-B7D8D073C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734F-4B30-3E4C-9765-2B52541DC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717B4-D74C-4942-8C91-6E8E6F7B2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86F49-7165-114E-8D1D-B150E12595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30DE07-FBA9-C34B-9777-87E132F94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5/1/20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5E99C6-5AC3-E04A-8B77-18C620E6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2D8351-36BF-3740-AADB-1451B87AF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81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111D-7FE3-754A-A8D0-4C9B938A5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F2448-FDE5-9A49-A7ED-40D117CE7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5/1/20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BB249-A84A-9E47-B996-053B66AD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F7ED0-F16B-534E-9D93-7A3A6A7E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9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03B4E-ED71-9F49-8832-5022A685C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5/1/20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356D1-0F37-F74C-95E8-AE628D98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EFB86-E941-EE4B-B0B2-034A37C5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8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B0A4-4D5D-EB45-9529-6DC5A3FA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6C19E-FC9D-314C-B423-8C88F1ED5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F571D-BB12-5E48-95D1-B704B85CC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9E209-C52D-F941-AD87-632A3340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EDCC7-011C-684F-A01A-48DF701C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18085-AE2D-5B44-956A-B2F193854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70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A0D9-9EA9-6D48-9904-386064FAE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117240-F810-6743-B401-2739CE0D3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0967F-52C7-8445-8EBD-42EFB9F0C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08617-7F5B-2C42-816A-6D47F8C3B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FF70-AFA2-0F41-A460-A34D8E378F63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53F76-B29B-0840-84FD-1BE18AF71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55921-B2B7-2E48-B505-F89B43C4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4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17039-B7EF-E945-A295-F2DB5793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70B80-2192-7A41-9946-4AD5277A0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B0B85-3BD1-FB4A-8E9F-D871E9057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CFF70-AFA2-0F41-A460-A34D8E378F63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A3E3D-B84B-5743-914D-F8AC9BB06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2C507-A42D-2B48-9F5A-811A5A242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709A3-573C-0A4A-BB5D-97E20AD7D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Design_thinking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tiff"/><Relationship Id="rId4" Type="http://schemas.openxmlformats.org/officeDocument/2006/relationships/image" Target="../media/image3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tiff"/><Relationship Id="rId4" Type="http://schemas.openxmlformats.org/officeDocument/2006/relationships/image" Target="../media/image3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4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tiff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5.tiff"/><Relationship Id="rId18" Type="http://schemas.openxmlformats.org/officeDocument/2006/relationships/image" Target="../media/image20.tiff"/><Relationship Id="rId3" Type="http://schemas.openxmlformats.org/officeDocument/2006/relationships/image" Target="../media/image5.tiff"/><Relationship Id="rId21" Type="http://schemas.openxmlformats.org/officeDocument/2006/relationships/image" Target="../media/image23.png"/><Relationship Id="rId7" Type="http://schemas.openxmlformats.org/officeDocument/2006/relationships/image" Target="../media/image9.tiff"/><Relationship Id="rId12" Type="http://schemas.openxmlformats.org/officeDocument/2006/relationships/image" Target="../media/image14.tiff"/><Relationship Id="rId17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tiff"/><Relationship Id="rId20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11" Type="http://schemas.openxmlformats.org/officeDocument/2006/relationships/image" Target="../media/image13.tiff"/><Relationship Id="rId5" Type="http://schemas.openxmlformats.org/officeDocument/2006/relationships/image" Target="../media/image7.tiff"/><Relationship Id="rId15" Type="http://schemas.openxmlformats.org/officeDocument/2006/relationships/image" Target="../media/image17.tiff"/><Relationship Id="rId10" Type="http://schemas.openxmlformats.org/officeDocument/2006/relationships/image" Target="../media/image12.tiff"/><Relationship Id="rId19" Type="http://schemas.openxmlformats.org/officeDocument/2006/relationships/image" Target="../media/image21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Relationship Id="rId14" Type="http://schemas.openxmlformats.org/officeDocument/2006/relationships/image" Target="../media/image16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9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51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1.tiff"/><Relationship Id="rId7" Type="http://schemas.openxmlformats.org/officeDocument/2006/relationships/image" Target="../media/image54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5" Type="http://schemas.openxmlformats.org/officeDocument/2006/relationships/image" Target="../media/image41.svg"/><Relationship Id="rId10" Type="http://schemas.openxmlformats.org/officeDocument/2006/relationships/image" Target="../media/image57.tiff"/><Relationship Id="rId4" Type="http://schemas.openxmlformats.org/officeDocument/2006/relationships/image" Target="../media/image40.png"/><Relationship Id="rId9" Type="http://schemas.openxmlformats.org/officeDocument/2006/relationships/image" Target="../media/image56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2.png"/><Relationship Id="rId7" Type="http://schemas.openxmlformats.org/officeDocument/2006/relationships/image" Target="../media/image55.tiff"/><Relationship Id="rId12" Type="http://schemas.openxmlformats.org/officeDocument/2006/relationships/image" Target="../media/image5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11" Type="http://schemas.openxmlformats.org/officeDocument/2006/relationships/image" Target="../media/image56.tiff"/><Relationship Id="rId5" Type="http://schemas.openxmlformats.org/officeDocument/2006/relationships/image" Target="../media/image53.tiff"/><Relationship Id="rId10" Type="http://schemas.openxmlformats.org/officeDocument/2006/relationships/image" Target="../media/image51.tiff"/><Relationship Id="rId4" Type="http://schemas.openxmlformats.org/officeDocument/2006/relationships/image" Target="../media/image58.png"/><Relationship Id="rId9" Type="http://schemas.openxmlformats.org/officeDocument/2006/relationships/image" Target="../media/image4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iamkeeler/" TargetMode="External"/><Relationship Id="rId3" Type="http://schemas.openxmlformats.org/officeDocument/2006/relationships/image" Target="../media/image63.jpe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9" Type="http://schemas.openxmlformats.org/officeDocument/2006/relationships/hyperlink" Target="http://www.youtube.com/c/garykeele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2.tiff"/><Relationship Id="rId18" Type="http://schemas.openxmlformats.org/officeDocument/2006/relationships/image" Target="../media/image13.tiff"/><Relationship Id="rId3" Type="http://schemas.openxmlformats.org/officeDocument/2006/relationships/image" Target="../media/image8.tiff"/><Relationship Id="rId21" Type="http://schemas.openxmlformats.org/officeDocument/2006/relationships/image" Target="../media/image26.png"/><Relationship Id="rId7" Type="http://schemas.openxmlformats.org/officeDocument/2006/relationships/image" Target="../media/image18.tiff"/><Relationship Id="rId12" Type="http://schemas.openxmlformats.org/officeDocument/2006/relationships/image" Target="../media/image17.tiff"/><Relationship Id="rId17" Type="http://schemas.openxmlformats.org/officeDocument/2006/relationships/image" Target="../media/image11.tiff"/><Relationship Id="rId2" Type="http://schemas.openxmlformats.org/officeDocument/2006/relationships/image" Target="../media/image6.tiff"/><Relationship Id="rId16" Type="http://schemas.openxmlformats.org/officeDocument/2006/relationships/image" Target="../media/image10.tif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9.tiff"/><Relationship Id="rId5" Type="http://schemas.openxmlformats.org/officeDocument/2006/relationships/image" Target="../media/image15.tiff"/><Relationship Id="rId15" Type="http://schemas.openxmlformats.org/officeDocument/2006/relationships/image" Target="../media/image7.tiff"/><Relationship Id="rId10" Type="http://schemas.openxmlformats.org/officeDocument/2006/relationships/image" Target="../media/image21.tiff"/><Relationship Id="rId19" Type="http://schemas.openxmlformats.org/officeDocument/2006/relationships/image" Target="../media/image14.tiff"/><Relationship Id="rId4" Type="http://schemas.openxmlformats.org/officeDocument/2006/relationships/image" Target="../media/image12.tiff"/><Relationship Id="rId9" Type="http://schemas.openxmlformats.org/officeDocument/2006/relationships/image" Target="../media/image20.tiff"/><Relationship Id="rId14" Type="http://schemas.openxmlformats.org/officeDocument/2006/relationships/image" Target="../media/image5.tiff"/><Relationship Id="rId22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2.tiff"/><Relationship Id="rId18" Type="http://schemas.openxmlformats.org/officeDocument/2006/relationships/image" Target="../media/image13.tiff"/><Relationship Id="rId3" Type="http://schemas.openxmlformats.org/officeDocument/2006/relationships/image" Target="../media/image8.tiff"/><Relationship Id="rId21" Type="http://schemas.openxmlformats.org/officeDocument/2006/relationships/image" Target="../media/image28.png"/><Relationship Id="rId7" Type="http://schemas.openxmlformats.org/officeDocument/2006/relationships/image" Target="../media/image18.tiff"/><Relationship Id="rId12" Type="http://schemas.openxmlformats.org/officeDocument/2006/relationships/image" Target="../media/image17.tiff"/><Relationship Id="rId17" Type="http://schemas.openxmlformats.org/officeDocument/2006/relationships/image" Target="../media/image11.tiff"/><Relationship Id="rId2" Type="http://schemas.openxmlformats.org/officeDocument/2006/relationships/image" Target="../media/image6.tiff"/><Relationship Id="rId16" Type="http://schemas.openxmlformats.org/officeDocument/2006/relationships/image" Target="../media/image10.tif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9.tiff"/><Relationship Id="rId5" Type="http://schemas.openxmlformats.org/officeDocument/2006/relationships/image" Target="../media/image15.tiff"/><Relationship Id="rId15" Type="http://schemas.openxmlformats.org/officeDocument/2006/relationships/image" Target="../media/image7.tiff"/><Relationship Id="rId10" Type="http://schemas.openxmlformats.org/officeDocument/2006/relationships/image" Target="../media/image21.tiff"/><Relationship Id="rId19" Type="http://schemas.openxmlformats.org/officeDocument/2006/relationships/image" Target="../media/image14.tiff"/><Relationship Id="rId4" Type="http://schemas.openxmlformats.org/officeDocument/2006/relationships/image" Target="../media/image12.tiff"/><Relationship Id="rId9" Type="http://schemas.openxmlformats.org/officeDocument/2006/relationships/image" Target="../media/image20.tiff"/><Relationship Id="rId14" Type="http://schemas.openxmlformats.org/officeDocument/2006/relationships/image" Target="../media/image5.tiff"/><Relationship Id="rId2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244901-1499-524A-BD2F-5570D1F5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animal&#10;&#10;Description automatically generated">
            <a:extLst>
              <a:ext uri="{FF2B5EF4-FFF2-40B4-BE49-F238E27FC236}">
                <a16:creationId xmlns:a16="http://schemas.microsoft.com/office/drawing/2014/main" id="{9D34F699-12EC-754F-B98C-584F8FF2E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983DE5-11F9-3149-B574-4E26C0DE1B60}"/>
              </a:ext>
            </a:extLst>
          </p:cNvPr>
          <p:cNvSpPr/>
          <p:nvPr/>
        </p:nvSpPr>
        <p:spPr>
          <a:xfrm>
            <a:off x="10458450" y="6152827"/>
            <a:ext cx="1733549" cy="705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EEE103B-FED6-D442-B72D-FA6AEBFA24B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1840" y="6248524"/>
            <a:ext cx="1406769" cy="53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7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0D9DC1-B841-F045-97EE-A16EC56AF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243069" y="553548"/>
            <a:ext cx="8719054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8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2/3rds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07DB2-54CC-5D4F-B9E6-AF84FE6A1ACB}"/>
              </a:ext>
            </a:extLst>
          </p:cNvPr>
          <p:cNvSpPr txBox="1"/>
          <p:nvPr/>
        </p:nvSpPr>
        <p:spPr>
          <a:xfrm>
            <a:off x="201145" y="2995151"/>
            <a:ext cx="97225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DEAL WITH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AB1CF-8544-0740-A23F-65256595DFDE}"/>
              </a:ext>
            </a:extLst>
          </p:cNvPr>
          <p:cNvSpPr txBox="1"/>
          <p:nvPr/>
        </p:nvSpPr>
        <p:spPr>
          <a:xfrm>
            <a:off x="243069" y="4390643"/>
            <a:ext cx="1122935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1748480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83936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85055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0049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50%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 less likely to discuss performance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0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1123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50%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 less likely to discuss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8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2982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50%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 less likely to discuss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less confident in their 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13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03C44-0F1B-1444-8971-4A1EB1BA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312517" y="158560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The Effects of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312517" y="2068578"/>
            <a:ext cx="11112337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63%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take a sick day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50%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 less likely to discuss performance goals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more likely to visit the emergency room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13%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less confident in their performance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2.6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times as likely to leave current role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51824-2A73-9045-912C-107225961AE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43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4042078" y="1413063"/>
            <a:ext cx="49520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Some Tools in My Kit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Agile Methodology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Process Improvement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Project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User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Horrible Coding Skills*</a:t>
            </a:r>
          </a:p>
        </p:txBody>
      </p:sp>
    </p:spTree>
    <p:extLst>
      <p:ext uri="{BB962C8B-B14F-4D97-AF65-F5344CB8AC3E}">
        <p14:creationId xmlns:p14="http://schemas.microsoft.com/office/powerpoint/2010/main" val="92167293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4042078" y="1413063"/>
            <a:ext cx="499699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Some Tools in My Kit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Agile Methodology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Process Improvement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Project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Testing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User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Museo Sans Rounded 300" panose="02000000000000000000" pitchFamily="2" charset="0"/>
              </a:rPr>
              <a:t>Horrible Coding Skills*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Museo Sans Rounded 3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98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C61B81-CEE6-AB4E-8607-C99E37E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20949"/>
            <a:ext cx="935467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 according to Wikipedia</a:t>
            </a:r>
          </a:p>
          <a:p>
            <a:pPr algn="ctr"/>
            <a:endParaRPr lang="en-US" sz="2200" b="1" dirty="0">
              <a:solidFill>
                <a:schemeClr val="bg1"/>
              </a:solidFill>
            </a:endParaRPr>
          </a:p>
          <a:p>
            <a:pPr algn="ctr"/>
            <a:r>
              <a:rPr lang="en-US" sz="2200" b="1" dirty="0">
                <a:solidFill>
                  <a:schemeClr val="bg1"/>
                </a:solidFill>
              </a:rPr>
              <a:t>“</a:t>
            </a:r>
            <a:r>
              <a:rPr lang="en-US" sz="2200" b="1" u="sng" dirty="0">
                <a:solidFill>
                  <a:schemeClr val="bg1"/>
                </a:solidFill>
              </a:rPr>
              <a:t>Design Thinking</a:t>
            </a:r>
            <a:r>
              <a:rPr lang="en-US" sz="2200" dirty="0">
                <a:solidFill>
                  <a:schemeClr val="bg1"/>
                </a:solidFill>
              </a:rPr>
              <a:t> refers to the cognitive, strategic and practical processes by which design concepts (proposals for new products, buildings, machines, etc.) are developed by designers and/or design teams. Many of the key concepts and aspects of design thinking have been identified through studies, across different design domains, of design cognition and design activity.</a:t>
            </a:r>
            <a:r>
              <a:rPr lang="en-US" sz="2200" b="1" dirty="0">
                <a:solidFill>
                  <a:schemeClr val="bg1"/>
                </a:solidFill>
              </a:rPr>
              <a:t>”</a:t>
            </a:r>
            <a:endParaRPr lang="en-US" sz="2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18BCC-3156-794E-A537-23C7AC91175D}"/>
              </a:ext>
            </a:extLst>
          </p:cNvPr>
          <p:cNvSpPr txBox="1"/>
          <p:nvPr/>
        </p:nvSpPr>
        <p:spPr>
          <a:xfrm>
            <a:off x="8959256" y="6581000"/>
            <a:ext cx="3232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https://en.m.wikipedia.org/wiki/Design_thinking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446657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C91C66-1715-4A4B-98CF-A60D91C1F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890391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Design Thinking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 is </a:t>
            </a: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structure of creative problem solving for tackling complex challenges</a:t>
            </a:r>
          </a:p>
        </p:txBody>
      </p:sp>
    </p:spTree>
    <p:extLst>
      <p:ext uri="{BB962C8B-B14F-4D97-AF65-F5344CB8AC3E}">
        <p14:creationId xmlns:p14="http://schemas.microsoft.com/office/powerpoint/2010/main" val="4197174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1496491163">
            <a:hlinkClick r:id="" action="ppaction://media"/>
            <a:extLst>
              <a:ext uri="{FF2B5EF4-FFF2-40B4-BE49-F238E27FC236}">
                <a16:creationId xmlns:a16="http://schemas.microsoft.com/office/drawing/2014/main" id="{BC3EBC37-A8E0-8642-8CD6-47CF86C1A04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43457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B6B7AC-BD04-3F48-9A86-C74D557C9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20904A-37C8-7B4A-AB7A-2431B3C3C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0181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3 Core Stages of Design Thinking</a:t>
            </a: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F00D7CF-A811-ED41-9A8F-7D6DEA10D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50" y="2529417"/>
            <a:ext cx="1257300" cy="12573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FAD82BD-E61F-5D40-8281-4667FFBC7F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10426" y="2529417"/>
            <a:ext cx="1257300" cy="12573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C55A27A-1BC5-FC42-AF41-193138631B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24274" y="2529417"/>
            <a:ext cx="1257300" cy="1257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D3D7FE-AF44-4B4E-A6F7-99E095DFBDBC}"/>
              </a:ext>
            </a:extLst>
          </p:cNvPr>
          <p:cNvSpPr txBox="1"/>
          <p:nvPr/>
        </p:nvSpPr>
        <p:spPr>
          <a:xfrm>
            <a:off x="796862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1.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Inspiration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C6504-13EF-0D43-B802-B9EE9CADFF6E}"/>
              </a:ext>
            </a:extLst>
          </p:cNvPr>
          <p:cNvSpPr txBox="1"/>
          <p:nvPr/>
        </p:nvSpPr>
        <p:spPr>
          <a:xfrm>
            <a:off x="4572996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2.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9CB14A-2371-594A-B022-AB5789891245}"/>
              </a:ext>
            </a:extLst>
          </p:cNvPr>
          <p:cNvSpPr txBox="1"/>
          <p:nvPr/>
        </p:nvSpPr>
        <p:spPr>
          <a:xfrm>
            <a:off x="8283014" y="3930611"/>
            <a:ext cx="3112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3.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4A141-3C62-174F-A51C-7B22140D7DB0}"/>
              </a:ext>
            </a:extLst>
          </p:cNvPr>
          <p:cNvSpPr txBox="1"/>
          <p:nvPr/>
        </p:nvSpPr>
        <p:spPr>
          <a:xfrm>
            <a:off x="4095136" y="753983"/>
            <a:ext cx="418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(5 depending on who you ask </a:t>
            </a:r>
            <a:r>
              <a:rPr lang="en-US" altLang="ja-JP" dirty="0">
                <a:solidFill>
                  <a:schemeClr val="bg1"/>
                </a:solidFill>
              </a:rPr>
              <a:t>¯\_(</a:t>
            </a:r>
            <a:r>
              <a:rPr lang="ja-JP" altLang="en-US">
                <a:solidFill>
                  <a:schemeClr val="bg1"/>
                </a:solidFill>
              </a:rPr>
              <a:t>ツ</a:t>
            </a:r>
            <a:r>
              <a:rPr lang="en-US" altLang="ja-JP" dirty="0">
                <a:solidFill>
                  <a:schemeClr val="bg1"/>
                </a:solidFill>
              </a:rPr>
              <a:t>)_/¯ </a:t>
            </a:r>
            <a:r>
              <a:rPr lang="en-US" dirty="0">
                <a:solidFill>
                  <a:schemeClr val="bg1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602610687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A4460C-59CA-E345-B803-96D8860E9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had to look at my life to understand what was causing my </a:t>
            </a:r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burnout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7909CC-680A-9049-A9E9-14BAA723C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133EA5-9002-574F-B29C-FE735E67A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56AB1-67CC-CE43-BBE3-0E6E28568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3B952FD-4C19-4F47-A2BB-F9C850A88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300387-D829-5848-BA10-7F54429C3578}"/>
              </a:ext>
            </a:extLst>
          </p:cNvPr>
          <p:cNvSpPr txBox="1"/>
          <p:nvPr/>
        </p:nvSpPr>
        <p:spPr>
          <a:xfrm>
            <a:off x="12357866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4092136680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8FF82-A7C3-9F4E-A00C-429F0D0D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A1C361-8ED8-0240-878E-C50028B7A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5EC52-B105-0A48-8FCF-9AFC60AA95E1}"/>
              </a:ext>
            </a:extLst>
          </p:cNvPr>
          <p:cNvSpPr txBox="1"/>
          <p:nvPr/>
        </p:nvSpPr>
        <p:spPr>
          <a:xfrm>
            <a:off x="-11906366" y="4225156"/>
            <a:ext cx="115114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TOO BUSY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CBC98-4D0C-C84D-B83F-78B2C48B2B90}"/>
              </a:ext>
            </a:extLst>
          </p:cNvPr>
          <p:cNvSpPr txBox="1"/>
          <p:nvPr/>
        </p:nvSpPr>
        <p:spPr>
          <a:xfrm>
            <a:off x="12488493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</p:spTree>
    <p:extLst>
      <p:ext uri="{BB962C8B-B14F-4D97-AF65-F5344CB8AC3E}">
        <p14:creationId xmlns:p14="http://schemas.microsoft.com/office/powerpoint/2010/main" val="344165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7ADFD-A973-8A4C-A8CB-2DFDD969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5CDC-B839-BC49-AAD3-CA540FA6BD01}"/>
              </a:ext>
            </a:extLst>
          </p:cNvPr>
          <p:cNvSpPr txBox="1"/>
          <p:nvPr/>
        </p:nvSpPr>
        <p:spPr>
          <a:xfrm>
            <a:off x="111449" y="4329331"/>
            <a:ext cx="11939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GROWTH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5F4F1-C244-BC48-B166-B405F5371D3D}"/>
              </a:ext>
            </a:extLst>
          </p:cNvPr>
          <p:cNvSpPr txBox="1"/>
          <p:nvPr/>
        </p:nvSpPr>
        <p:spPr>
          <a:xfrm>
            <a:off x="184938" y="422515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Reason 3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DB434A7-1473-FA46-9F96-2916D1933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5787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FAED2-45F7-1046-8B7E-109DAFAF86EA}"/>
              </a:ext>
            </a:extLst>
          </p:cNvPr>
          <p:cNvSpPr txBox="1"/>
          <p:nvPr/>
        </p:nvSpPr>
        <p:spPr>
          <a:xfrm>
            <a:off x="-11383854" y="4225156"/>
            <a:ext cx="1112516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873166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FAA9F1-72F9-C64D-8A4E-86A266DF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question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How do we solve these issues?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66549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747FBB-99DB-7B4C-B59C-6D81F62F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A39B1-8A74-584F-9033-E3A9752A463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10665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747FBB-99DB-7B4C-B59C-6D81F62F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5F5DB7-6B6D-2849-9877-811F2BDF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6825" y="127325"/>
            <a:ext cx="12573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A39B1-8A74-584F-9033-E3A9752A463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10665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2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C836F3-D37C-BB42-BCA9-9A924476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stay inspired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5962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734E14-AA30-6845-B4F0-2AE5C3588920}"/>
              </a:ext>
            </a:extLst>
          </p:cNvPr>
          <p:cNvSpPr txBox="1"/>
          <p:nvPr/>
        </p:nvSpPr>
        <p:spPr>
          <a:xfrm>
            <a:off x="-7936006" y="3136612"/>
            <a:ext cx="9354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I came up with an idea…</a:t>
            </a:r>
          </a:p>
          <a:p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To read at least 1 business book a month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36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A555C7-863B-564B-A1C4-AF667A9E3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D5A756-CD16-1B43-B180-D65350B72B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7269" y="836346"/>
            <a:ext cx="3200075" cy="51853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40CF8F-4E68-4A49-839D-D7BF44B4A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5DDE4D-3D88-1B41-9ED6-117BA0B776E6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inspiration differently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Collect inspiration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impact culture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BB01C1-9529-DA4A-9B2C-9AB28DEF2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7027" y="508659"/>
            <a:ext cx="3302329" cy="49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185" y="3020944"/>
            <a:ext cx="1556091" cy="15560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370" y="5301909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5275" y="4231231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4324" y="5301909"/>
            <a:ext cx="1556091" cy="15560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906" y="3020944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308" y="4231231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5276" y="3020944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5432" y="4231231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0" y="3020944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" y="4231231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813" y="3020944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92" y="3020944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3401" y="4231231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370" y="4231231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216" y="5301909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339" y="4231231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4310" y="3213044"/>
            <a:ext cx="1171890" cy="117189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9263" y="5535688"/>
            <a:ext cx="1450259" cy="1088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076493-C41B-3D48-ADC5-23D99DD6342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770609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9A7F7F-7A6C-FF4E-A806-A3BBC7662A9E}"/>
              </a:ext>
            </a:extLst>
          </p:cNvPr>
          <p:cNvSpPr txBox="1"/>
          <p:nvPr/>
        </p:nvSpPr>
        <p:spPr>
          <a:xfrm>
            <a:off x="2301826" y="3136612"/>
            <a:ext cx="7575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Let’s start by defining “Burning Out”</a:t>
            </a:r>
          </a:p>
        </p:txBody>
      </p:sp>
    </p:spTree>
    <p:extLst>
      <p:ext uri="{BB962C8B-B14F-4D97-AF65-F5344CB8AC3E}">
        <p14:creationId xmlns:p14="http://schemas.microsoft.com/office/powerpoint/2010/main" val="3102565478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3A9BE0-BA66-CB46-9D6B-0792AB695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835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FA513C-B571-8A40-AC09-3F26B185CE9F}"/>
              </a:ext>
            </a:extLst>
          </p:cNvPr>
          <p:cNvSpPr txBox="1"/>
          <p:nvPr/>
        </p:nvSpPr>
        <p:spPr>
          <a:xfrm>
            <a:off x="1418664" y="555278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Learning to say no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F5376-8274-5D44-9BDA-8DBAF359CB6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75216" y="836346"/>
            <a:ext cx="3200075" cy="5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05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26FFC-C6E5-4A48-94D9-28D370D10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C757C-6CC4-E34E-A085-8EAEE46F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8" y="508659"/>
            <a:ext cx="3302329" cy="49534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05D4D5B-46D2-0E43-8D03-B3AEF53F6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B278DA-BF5F-9743-8B50-77C2590E0BC4}"/>
              </a:ext>
            </a:extLst>
          </p:cNvPr>
          <p:cNvSpPr txBox="1"/>
          <p:nvPr/>
        </p:nvSpPr>
        <p:spPr>
          <a:xfrm>
            <a:off x="5121554" y="2151727"/>
            <a:ext cx="6566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varied options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Pick the most important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You can say no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88AA35-6ED6-2044-9AD4-31FA9282C74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7937" y="7366659"/>
            <a:ext cx="2076311" cy="31366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D72927-9F9D-A642-831F-C2539E80AA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3599" y="7340972"/>
            <a:ext cx="2209800" cy="3162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582A28-DF5B-D541-97BF-2A7A3963581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806" y="7366659"/>
            <a:ext cx="2110322" cy="31879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ACB732-2DC3-444A-AD62-CEABAF0E90C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766" y="7377670"/>
            <a:ext cx="2094238" cy="316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DEE269-D884-1944-98EB-038378CDD9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2057" y="7366659"/>
            <a:ext cx="2094238" cy="31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0E976DF-88A1-7F49-895E-838A962D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7C1BC-E321-E24A-8499-96A08B904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264967" y="228994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Continue to growing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553269-177B-9049-ACFE-ADC0866FDA5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7937" y="3481023"/>
            <a:ext cx="2076311" cy="3136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0F60-4ED2-084A-BACC-8927DA2A1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3599" y="3455336"/>
            <a:ext cx="22098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825E-DA3C-9E41-95C5-D6F67B39912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806" y="3481023"/>
            <a:ext cx="2110322" cy="31879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9C41786-97F1-3047-B0D1-CCF7A18296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34700" y="81025"/>
            <a:ext cx="1257300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EFD563-FC2D-DB46-97D8-59E916D508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3718" y="-5611123"/>
            <a:ext cx="3302329" cy="49534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B1EDB1-5BFE-9047-BF0A-EB7DB1B9DB1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766" y="3481023"/>
            <a:ext cx="2094238" cy="316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54465D-6B37-D347-A467-2A6427F06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2057" y="3470012"/>
            <a:ext cx="2094238" cy="31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88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2AC4C-D9B8-7D4D-B95A-5C74D46D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431" y="6974485"/>
            <a:ext cx="7317138" cy="451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7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09B17-598E-464A-817B-84C41B69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616439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am I now?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77597E-D249-9B48-A9F3-6AD449ACF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431" y="1398438"/>
            <a:ext cx="7317138" cy="451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98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7D729F-9D12-104E-8BE2-92C3A45B1B54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Burning Out is when </a:t>
            </a: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effort exceeds the reward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2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7D729F-9D12-104E-8BE2-92C3A45B1B54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Use the tools and processes you already have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08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66D8B-1A09-5C41-83ED-8463C6F1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2151727"/>
            <a:ext cx="93546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Look at your own situation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Identify the causes (triggers/stressors)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Museo Sans Rounded 300" panose="020000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Plan for how to handle them</a:t>
            </a:r>
            <a:endParaRPr lang="en-US" sz="32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49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3136613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Where do you go from here?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BB9C2-498D-8940-9640-381D07CB9123}"/>
              </a:ext>
            </a:extLst>
          </p:cNvPr>
          <p:cNvSpPr txBox="1"/>
          <p:nvPr/>
        </p:nvSpPr>
        <p:spPr>
          <a:xfrm>
            <a:off x="0" y="3915177"/>
            <a:ext cx="121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Slides on GitHub @ 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https://</a:t>
            </a:r>
            <a:r>
              <a:rPr lang="en-US" sz="4400" dirty="0" err="1">
                <a:solidFill>
                  <a:schemeClr val="bg1"/>
                </a:solidFill>
                <a:latin typeface="Museo Sans Rounded 500" panose="02000000000000000000" pitchFamily="2" charset="0"/>
              </a:rPr>
              <a:t>bit.ly</a:t>
            </a:r>
            <a:r>
              <a:rPr lang="en-US" sz="4400">
                <a:solidFill>
                  <a:schemeClr val="bg1"/>
                </a:solidFill>
                <a:latin typeface="Museo Sans Rounded 500" panose="02000000000000000000" pitchFamily="2" charset="0"/>
              </a:rPr>
              <a:t>/3daY9m7</a:t>
            </a:r>
            <a:endParaRPr lang="en-US" sz="4400" dirty="0">
              <a:solidFill>
                <a:schemeClr val="bg1"/>
              </a:solidFill>
              <a:latin typeface="Museo Sans Rounded 5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1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77A7B-9E29-FF44-A15A-AA1CD4A3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erson holding a baby&#10;&#10;Description automatically generated">
            <a:extLst>
              <a:ext uri="{FF2B5EF4-FFF2-40B4-BE49-F238E27FC236}">
                <a16:creationId xmlns:a16="http://schemas.microsoft.com/office/drawing/2014/main" id="{6230AE8E-D88D-4C41-85AA-CEB1D661E4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2763" y="1368230"/>
            <a:ext cx="2106474" cy="2106474"/>
          </a:xfrm>
          <a:custGeom>
            <a:avLst/>
            <a:gdLst>
              <a:gd name="connsiteX0" fmla="*/ 3279764 w 6559528"/>
              <a:gd name="connsiteY0" fmla="*/ 0 h 6559528"/>
              <a:gd name="connsiteX1" fmla="*/ 6559528 w 6559528"/>
              <a:gd name="connsiteY1" fmla="*/ 3279764 h 6559528"/>
              <a:gd name="connsiteX2" fmla="*/ 3279764 w 6559528"/>
              <a:gd name="connsiteY2" fmla="*/ 6559528 h 6559528"/>
              <a:gd name="connsiteX3" fmla="*/ 0 w 6559528"/>
              <a:gd name="connsiteY3" fmla="*/ 3279764 h 6559528"/>
              <a:gd name="connsiteX4" fmla="*/ 3279764 w 6559528"/>
              <a:gd name="connsiteY4" fmla="*/ 0 h 655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9528" h="6559528">
                <a:moveTo>
                  <a:pt x="3279764" y="0"/>
                </a:moveTo>
                <a:cubicBezTo>
                  <a:pt x="5091128" y="0"/>
                  <a:pt x="6559528" y="1468400"/>
                  <a:pt x="6559528" y="3279764"/>
                </a:cubicBezTo>
                <a:cubicBezTo>
                  <a:pt x="6559528" y="5091128"/>
                  <a:pt x="5091128" y="6559528"/>
                  <a:pt x="3279764" y="6559528"/>
                </a:cubicBezTo>
                <a:cubicBezTo>
                  <a:pt x="1468400" y="6559528"/>
                  <a:pt x="0" y="5091128"/>
                  <a:pt x="0" y="3279764"/>
                </a:cubicBezTo>
                <a:cubicBezTo>
                  <a:pt x="0" y="1468400"/>
                  <a:pt x="1468400" y="0"/>
                  <a:pt x="3279764" y="0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EA1581-8E87-4C48-B2C3-0E184B85AE50}"/>
              </a:ext>
            </a:extLst>
          </p:cNvPr>
          <p:cNvSpPr txBox="1"/>
          <p:nvPr/>
        </p:nvSpPr>
        <p:spPr>
          <a:xfrm>
            <a:off x="1418665" y="3441251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useo Sans Rounded 300" panose="02000000000000000000" pitchFamily="2" charset="0"/>
              </a:rPr>
              <a:t>Gary Keeler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AC68AA3-2C15-0C45-9D32-F0A67048BA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7239" y="3994997"/>
            <a:ext cx="587763" cy="58776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0028657-F6C8-D547-B872-C5DA5372EE5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1476" y="4091216"/>
            <a:ext cx="398191" cy="3981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2BB8D2-801C-F049-BAAC-0BF9125B0D2B}"/>
              </a:ext>
            </a:extLst>
          </p:cNvPr>
          <p:cNvSpPr txBox="1"/>
          <p:nvPr/>
        </p:nvSpPr>
        <p:spPr>
          <a:xfrm>
            <a:off x="7769667" y="4059479"/>
            <a:ext cx="18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iamkeeler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BC8EA2-74C9-9440-A5A2-282F39C604A3}"/>
              </a:ext>
            </a:extLst>
          </p:cNvPr>
          <p:cNvSpPr txBox="1"/>
          <p:nvPr/>
        </p:nvSpPr>
        <p:spPr>
          <a:xfrm>
            <a:off x="3068146" y="4058046"/>
            <a:ext cx="394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Youtube.com</a:t>
            </a:r>
            <a:r>
              <a:rPr lang="en-US" sz="2400" dirty="0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/c/</a:t>
            </a:r>
            <a:r>
              <a:rPr lang="en-US" sz="2400" dirty="0" err="1">
                <a:solidFill>
                  <a:schemeClr val="bg1"/>
                </a:solidFill>
                <a:latin typeface="Museo Sans Rounded 300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garykeeler</a:t>
            </a:r>
            <a:endParaRPr lang="en-US" sz="2400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8F3CE0-39C4-CA4A-A6E2-5D5DA0F81C60}"/>
              </a:ext>
            </a:extLst>
          </p:cNvPr>
          <p:cNvSpPr txBox="1"/>
          <p:nvPr/>
        </p:nvSpPr>
        <p:spPr>
          <a:xfrm>
            <a:off x="0" y="4687911"/>
            <a:ext cx="121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Slides on GitHub @ 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https://</a:t>
            </a:r>
            <a:r>
              <a:rPr lang="en-US" sz="4400" dirty="0" err="1">
                <a:solidFill>
                  <a:schemeClr val="bg1"/>
                </a:solidFill>
                <a:latin typeface="Museo Sans Rounded 500" panose="02000000000000000000" pitchFamily="2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/3daY9m7</a:t>
            </a:r>
          </a:p>
        </p:txBody>
      </p:sp>
    </p:spTree>
    <p:extLst>
      <p:ext uri="{BB962C8B-B14F-4D97-AF65-F5344CB8AC3E}">
        <p14:creationId xmlns:p14="http://schemas.microsoft.com/office/powerpoint/2010/main" val="334706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445C19-7F25-804D-9BA8-34278A4C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8DE0D-D382-1641-9D95-7B820241340C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Burning Out is when </a:t>
            </a:r>
            <a:r>
              <a:rPr lang="en-US" sz="3200" b="1" u="sng" dirty="0">
                <a:solidFill>
                  <a:schemeClr val="bg1"/>
                </a:solidFill>
                <a:latin typeface="Museo Sans Rounded 300" panose="02000000000000000000" pitchFamily="2" charset="0"/>
              </a:rPr>
              <a:t>the effort exceeds the reward</a:t>
            </a:r>
            <a:endParaRPr lang="en-US" sz="3200" b="1" u="sng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41398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3EE7A9-3455-3248-9452-F258CD36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3D445F-3A2D-7644-B11B-9454A1F15CF8}"/>
              </a:ext>
            </a:extLst>
          </p:cNvPr>
          <p:cNvSpPr txBox="1"/>
          <p:nvPr/>
        </p:nvSpPr>
        <p:spPr>
          <a:xfrm>
            <a:off x="1418665" y="3136612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57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93608FB1-8A98-6648-9D6F-29FB47448F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370" y="9584131"/>
            <a:ext cx="1556091" cy="155609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63A77A3-C27A-0944-A45F-78FBA28787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4324" y="9584131"/>
            <a:ext cx="1556091" cy="15560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605A1A4-C7AD-6B4D-8F38-199D3067824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5432" y="8513453"/>
            <a:ext cx="1556091" cy="15560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70B0D4E-2438-1C47-9509-45BE421D036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813" y="7303166"/>
            <a:ext cx="1556091" cy="155609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1E3D022-1162-B543-A454-B6107BCFDFF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92" y="7303166"/>
            <a:ext cx="1556091" cy="155609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C80C404-7E73-734D-9DBD-9CAFC9C0F0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370" y="8513453"/>
            <a:ext cx="1556091" cy="15560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70FD1BD-493C-2C45-8D0E-7B8185EC9A8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216" y="9584131"/>
            <a:ext cx="1556091" cy="155609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71819BD-D448-1B4F-B8C7-B21FF4B5857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339" y="8513453"/>
            <a:ext cx="1556091" cy="155609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6B6DD56-D004-5D4A-BF24-54E2712548C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4310" y="7495266"/>
            <a:ext cx="1171890" cy="11718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2967388-C4F6-6F46-8104-440E1573ECE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906" y="7303166"/>
            <a:ext cx="1556091" cy="155609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B63CD7F-3B98-8D48-9118-793BF849B74D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3401" y="8513453"/>
            <a:ext cx="1556091" cy="155609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DEE4C94-25B3-4E42-9373-3C7984B12712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9263" y="9817910"/>
            <a:ext cx="1450259" cy="108853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F304478-04F4-4A41-BBE0-A8D40E43DDE6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185" y="7303166"/>
            <a:ext cx="1556091" cy="155609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8590DED-BE59-4A4F-BB57-37A160045AE6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5275" y="8513453"/>
            <a:ext cx="1556091" cy="155609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E78B15A-0F2E-DD46-B055-24E77E82FBDA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308" y="8513453"/>
            <a:ext cx="1556091" cy="155609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2FCA3B4-FF14-0C4F-A6B2-18A06D14A743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5276" y="7303166"/>
            <a:ext cx="1556091" cy="155609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D7531DF-6C94-7644-BB93-4071042478E6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0" y="7303166"/>
            <a:ext cx="1556091" cy="155609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6F99449-449D-AF42-A2B4-FAA469BC7413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" y="8513453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36EF89-D395-2C4F-A1EA-39E18339E1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06F1AB-A27D-B04B-90F3-B57652168EE4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6494" y="2901333"/>
            <a:ext cx="3965388" cy="1231189"/>
          </a:xfrm>
          <a:prstGeom prst="rect">
            <a:avLst/>
          </a:prstGeom>
        </p:spPr>
      </p:pic>
      <p:pic>
        <p:nvPicPr>
          <p:cNvPr id="54" name="Picture 53" descr="Screen of a cell phone&#10;&#10;Description automatically generated">
            <a:extLst>
              <a:ext uri="{FF2B5EF4-FFF2-40B4-BE49-F238E27FC236}">
                <a16:creationId xmlns:a16="http://schemas.microsoft.com/office/drawing/2014/main" id="{C778CE59-EA3E-6145-BBAD-4E3567DBFB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405" y="1655453"/>
            <a:ext cx="7164582" cy="4017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424541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A little about me</a:t>
            </a:r>
            <a:endParaRPr lang="en-US" sz="3200" b="1" dirty="0">
              <a:solidFill>
                <a:schemeClr val="bg1"/>
              </a:solidFill>
              <a:latin typeface="Museo Sans Rounded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53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1EF8EE0-97A0-0047-95F5-C7C419D182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370" y="2280965"/>
            <a:ext cx="1556091" cy="1556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0D78AC-D96F-7646-8962-ECC33DED06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4324" y="2280965"/>
            <a:ext cx="1556091" cy="15560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503CFA9-D13E-0946-808E-D46F766FCA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5432" y="1210287"/>
            <a:ext cx="1556091" cy="15560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9D2-A8D2-E24C-BCE9-C9EDD65AC99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813" y="0"/>
            <a:ext cx="1556091" cy="155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78B1D7-7145-8B45-8BDB-9516AEC2515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92" y="0"/>
            <a:ext cx="1556091" cy="15560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247FEE-A760-114F-8B8E-25BF0E3FE87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370" y="1210287"/>
            <a:ext cx="1556091" cy="155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46B8C00-1655-904A-A1DF-DFD5BB254D8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216" y="2280965"/>
            <a:ext cx="1556091" cy="15560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BFD0E-745D-C94F-B6B7-AC92E9D2898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339" y="1210287"/>
            <a:ext cx="1556091" cy="15560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D08B13C-2DF3-7A4E-8639-29886FA7597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4310" y="192100"/>
            <a:ext cx="1171890" cy="11718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7D470D3-4462-A849-952E-8F1B761F5AC6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906" y="0"/>
            <a:ext cx="1556091" cy="15560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E1FF52-EAEB-6448-A056-0343B7A2024B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3401" y="1210287"/>
            <a:ext cx="1556091" cy="155609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A702EA-7145-1A4E-B6FA-4E96D4590C2B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9263" y="2514744"/>
            <a:ext cx="1450259" cy="10885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74CC1FA-6394-FA4E-B7A3-08B13A26A17B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185" y="0"/>
            <a:ext cx="1556091" cy="1556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364A54-B121-A54F-A910-E57D03B4BEC3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5275" y="1210287"/>
            <a:ext cx="1556091" cy="15560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2414C21-A919-534B-AF56-1BDBA829ADC3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308" y="1210287"/>
            <a:ext cx="1556091" cy="155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695CE0-43FF-494B-8065-4988F4900DF9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5276" y="0"/>
            <a:ext cx="1556091" cy="1556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9BE300-9E64-6643-8245-C452A032A489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0" y="0"/>
            <a:ext cx="1556091" cy="1556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C66EEB-6D50-D644-9D49-4DB5FCC13297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" y="1210287"/>
            <a:ext cx="1556091" cy="15560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038C13-CBC3-EE4E-BD95-E37951492C7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3603276"/>
            <a:ext cx="12192000" cy="6858000"/>
          </a:xfrm>
          <a:prstGeom prst="rect">
            <a:avLst/>
          </a:prstGeom>
        </p:spPr>
      </p:pic>
      <p:pic>
        <p:nvPicPr>
          <p:cNvPr id="27" name="Picture 26" descr="Screen of a cell phone&#10;&#10;Description automatically generated">
            <a:extLst>
              <a:ext uri="{FF2B5EF4-FFF2-40B4-BE49-F238E27FC236}">
                <a16:creationId xmlns:a16="http://schemas.microsoft.com/office/drawing/2014/main" id="{9E0CF26D-1904-EB4B-AD6C-09AA2C3EB7A6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2593" y="3784565"/>
            <a:ext cx="7450356" cy="41781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16282C-810A-F94D-B20A-3F7864B1CB26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6494" y="4890020"/>
            <a:ext cx="3965388" cy="123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1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BE6F0-F539-C845-B117-76FB396E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418665" y="5876106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Rounded 300" panose="02000000000000000000" pitchFamily="2" charset="0"/>
              </a:rPr>
              <a:t>My burnout story</a:t>
            </a:r>
          </a:p>
        </p:txBody>
      </p:sp>
      <p:pic>
        <p:nvPicPr>
          <p:cNvPr id="5" name="Picture 4" descr="A person wearing a costume&#10;&#10;Description automatically generated">
            <a:extLst>
              <a:ext uri="{FF2B5EF4-FFF2-40B4-BE49-F238E27FC236}">
                <a16:creationId xmlns:a16="http://schemas.microsoft.com/office/drawing/2014/main" id="{AF077B42-EA70-5A4D-926F-63B8C109A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259" y="1334407"/>
            <a:ext cx="5579482" cy="41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9025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ADA0BD-80E3-EB46-BF69-C2BD00E80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3B3B21-BB70-1F48-9AE3-1DE9F81FF1F1}"/>
              </a:ext>
            </a:extLst>
          </p:cNvPr>
          <p:cNvSpPr txBox="1"/>
          <p:nvPr/>
        </p:nvSpPr>
        <p:spPr>
          <a:xfrm>
            <a:off x="184938" y="1873955"/>
            <a:ext cx="93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useo Sans Rounded 100" panose="02000000000000000000" pitchFamily="2" charset="0"/>
              </a:rPr>
              <a:t>Stats on burnout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725F4-8D9D-B549-A2FD-05BB1DAAE9A0}"/>
              </a:ext>
            </a:extLst>
          </p:cNvPr>
          <p:cNvSpPr txBox="1"/>
          <p:nvPr/>
        </p:nvSpPr>
        <p:spPr>
          <a:xfrm>
            <a:off x="184938" y="2367171"/>
            <a:ext cx="118221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23%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often</a:t>
            </a: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44%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feel burned out sometimes</a:t>
            </a:r>
            <a:endParaRPr lang="en-US" sz="4200" b="1" dirty="0">
              <a:solidFill>
                <a:schemeClr val="bg1"/>
              </a:solidFill>
              <a:latin typeface="Museo Sans Rounded 900" panose="02000000000000000000" pitchFamily="2" charset="0"/>
            </a:endParaRPr>
          </a:p>
          <a:p>
            <a:r>
              <a:rPr lang="en-US" sz="4200" b="1" dirty="0">
                <a:solidFill>
                  <a:schemeClr val="bg1"/>
                </a:solidFill>
                <a:latin typeface="Museo Sans Rounded 900" panose="02000000000000000000" pitchFamily="2" charset="0"/>
              </a:rPr>
              <a:t>33% </a:t>
            </a:r>
            <a:r>
              <a:rPr lang="en-US" sz="4200" dirty="0">
                <a:solidFill>
                  <a:schemeClr val="bg1"/>
                </a:solidFill>
                <a:latin typeface="Museo Sans Rounded 500" panose="02000000000000000000" pitchFamily="2" charset="0"/>
              </a:rPr>
              <a:t>of Workers have never dealt with burnout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3DD5D-2F35-0A48-A0B0-D3502C86EC76}"/>
              </a:ext>
            </a:extLst>
          </p:cNvPr>
          <p:cNvSpPr txBox="1"/>
          <p:nvPr/>
        </p:nvSpPr>
        <p:spPr>
          <a:xfrm>
            <a:off x="6583798" y="6581000"/>
            <a:ext cx="560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www.gallup.com</a:t>
            </a:r>
            <a:r>
              <a:rPr lang="en-US" sz="1200" dirty="0">
                <a:solidFill>
                  <a:schemeClr val="bg1"/>
                </a:solidFill>
              </a:rPr>
              <a:t>/workplace/237059/employee-burnout-part-main-</a:t>
            </a:r>
            <a:r>
              <a:rPr lang="en-US" sz="1200" dirty="0" err="1">
                <a:solidFill>
                  <a:schemeClr val="bg1"/>
                </a:solidFill>
              </a:rPr>
              <a:t>causes.aspx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68533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16827</TotalTime>
  <Words>721</Words>
  <Application>Microsoft Macintosh PowerPoint</Application>
  <PresentationFormat>Widescreen</PresentationFormat>
  <Paragraphs>134</Paragraphs>
  <Slides>39</Slides>
  <Notes>10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Museo Sans Rounded 100</vt:lpstr>
      <vt:lpstr>Museo Sans Rounded 300</vt:lpstr>
      <vt:lpstr>Museo Sans Rounded 500</vt:lpstr>
      <vt:lpstr>Museo Sans Rounded 700</vt:lpstr>
      <vt:lpstr>Museo Sans Rounded 900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Keeler</dc:creator>
  <cp:lastModifiedBy>Gary Keeler</cp:lastModifiedBy>
  <cp:revision>57</cp:revision>
  <cp:lastPrinted>2019-08-08T21:04:38Z</cp:lastPrinted>
  <dcterms:created xsi:type="dcterms:W3CDTF">2019-05-09T14:11:55Z</dcterms:created>
  <dcterms:modified xsi:type="dcterms:W3CDTF">2020-05-02T02:15:22Z</dcterms:modified>
</cp:coreProperties>
</file>